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9" r:id="rId2"/>
    <p:sldId id="310" r:id="rId3"/>
    <p:sldId id="265" r:id="rId4"/>
    <p:sldId id="308" r:id="rId5"/>
    <p:sldId id="270" r:id="rId6"/>
    <p:sldId id="271" r:id="rId7"/>
    <p:sldId id="296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7" r:id="rId22"/>
    <p:sldId id="298" r:id="rId23"/>
    <p:sldId id="29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9D26A4-A9E9-7576-F18E-F013F6E48725}" name="Kathy Kotomaimoce" initials="KK" userId="S::kathyk@asa2fly.com::049bae70-d02b-4334-9971-3cbda3335a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820"/>
    <a:srgbClr val="204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9" autoAdjust="0"/>
    <p:restoredTop sz="96190"/>
  </p:normalViewPr>
  <p:slideViewPr>
    <p:cSldViewPr>
      <p:cViewPr varScale="1">
        <p:scale>
          <a:sx n="123" d="100"/>
          <a:sy n="123" d="100"/>
        </p:scale>
        <p:origin x="824" y="184"/>
      </p:cViewPr>
      <p:guideLst>
        <p:guide pos="3840"/>
        <p:guide orient="horz" pos="3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D529A2-B7B1-4C00-4AE7-6FD2121772D0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C897398-A8AD-2BFE-933F-932EDD0D1AE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>
            <a:lvl1pPr marL="0" indent="0">
              <a:lnSpc>
                <a:spcPts val="2500"/>
              </a:lnSpc>
              <a:defRPr>
                <a:solidFill>
                  <a:srgbClr val="6E2820"/>
                </a:solidFill>
              </a:defRPr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4EB9A100-0AB9-D138-28D9-C0F95948186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5981700"/>
            <a:ext cx="8609010" cy="876300"/>
          </a:xfrm>
        </p:spPr>
        <p:txBody>
          <a:bodyPr/>
          <a:lstStyle>
            <a:lvl1pPr marL="0" indent="0">
              <a:lnSpc>
                <a:spcPts val="2500"/>
              </a:lnSpc>
              <a:defRPr/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9BDE78-43BB-35EC-7D09-CC5D1AEAD991}"/>
              </a:ext>
            </a:extLst>
          </p:cNvPr>
          <p:cNvSpPr txBox="1"/>
          <p:nvPr userDrawn="1"/>
        </p:nvSpPr>
        <p:spPr>
          <a:xfrm>
            <a:off x="8944858" y="6658317"/>
            <a:ext cx="3247142" cy="196977"/>
          </a:xfrm>
          <a:prstGeom prst="rect">
            <a:avLst/>
          </a:prstGeom>
          <a:noFill/>
        </p:spPr>
        <p:txBody>
          <a:bodyPr wrap="square" rIns="64008" bIns="27432" rtlCol="0">
            <a:spAutoFit/>
          </a:bodyPr>
          <a:lstStyle/>
          <a:p>
            <a:pPr algn="r"/>
            <a:r>
              <a:rPr 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The Turbine Pilot’s Flight Manual | Gregory N. Brown and Mark J. Holt</a:t>
            </a:r>
          </a:p>
        </p:txBody>
      </p:sp>
    </p:spTree>
    <p:extLst>
      <p:ext uri="{BB962C8B-B14F-4D97-AF65-F5344CB8AC3E}">
        <p14:creationId xmlns:p14="http://schemas.microsoft.com/office/powerpoint/2010/main" val="1673624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42276-B867-0745-DF59-3EEA08D2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E4077-3C52-6595-E061-E283EC93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F494C-2D66-91E9-D0E5-B66CF458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5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226716-9273-FF28-4F82-200EB172A2D9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DB06C2-BC2B-64C5-DB62-A769635A4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457201"/>
            <a:ext cx="10517188" cy="540385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9C2EC-4B35-56AE-EB9F-59ECFAFE8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867400"/>
            <a:ext cx="10514012" cy="800100"/>
          </a:xfrm>
        </p:spPr>
        <p:txBody>
          <a:bodyPr lIns="0" tIns="182880">
            <a:normAutofit/>
          </a:bodyPr>
          <a:lstStyle>
            <a:lvl1pPr marL="0" indent="0">
              <a:buNone/>
              <a:defRPr sz="2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933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1A30-1A78-4D4D-4356-3794CE1B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00A7-87E3-DCF2-A772-EE18AA9E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Aptos" panose="020B0004020202020204" pitchFamily="34" charset="0"/>
              </a:defRPr>
            </a:lvl1pPr>
            <a:lvl2pPr>
              <a:defRPr b="1">
                <a:latin typeface="Aptos" panose="020B0004020202020204" pitchFamily="34" charset="0"/>
              </a:defRPr>
            </a:lvl2pPr>
            <a:lvl3pPr>
              <a:defRPr b="1">
                <a:latin typeface="Aptos" panose="020B0004020202020204" pitchFamily="34" charset="0"/>
              </a:defRPr>
            </a:lvl3pPr>
            <a:lvl4pPr>
              <a:defRPr b="1">
                <a:latin typeface="Aptos" panose="020B0004020202020204" pitchFamily="34" charset="0"/>
              </a:defRPr>
            </a:lvl4pPr>
            <a:lvl5pPr>
              <a:defRPr b="1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CC46-72E3-486D-1CBE-CA270C45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530CE-45DA-86F1-52E1-2290512A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09ADF-C8CE-D8DE-BBCE-0E7F2F61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3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B192-27D7-82D1-CB70-C3C1B4C1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53D3C-B009-60BE-73EA-7B3CBAF0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592F7-1A27-62F8-3C91-EDF5A4C9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4893B-9100-492F-8879-89D60F95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747EE-FCF2-CE03-0ABF-BD018F67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1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B637-4752-31D1-7550-00DAE12D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3FEA4A-B4E6-DC76-F3E2-4F6C7BE4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26E09-8680-EAF0-8D82-34592B7A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76F04-69C8-1250-9CB1-42D60B93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8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3057-79D4-406E-9538-66832B7E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AE8CB-C607-F0DD-1DD6-7D4FE7096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15462-0A14-C270-CE14-2AD65DBF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5B9B-3203-F7B5-AEE2-1C1E863A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2FD73-4A3F-12DE-1341-B5D67E28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1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C2E8D-5884-53FD-1E52-13EBB6E04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7851B-6375-CD31-E656-0378F4AA7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26EFF-8D34-4648-96F7-5C21E2D5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E11C9-59FA-14CA-B207-B18C73F0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CDE9B-95C6-CCE8-97DC-A68850A4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5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EDC5F-C272-3CF1-0098-9ADC57D02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99B72-A7B3-200A-CD96-01F357B11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2BAB0E-C032-2C4D-BEBB-BE4437E7721B}" type="datetimeFigureOut">
              <a:rPr lang="en-US" smtClean="0"/>
              <a:t>7/15/24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A6B3B-0A19-B73E-BBBD-D7AEFBE2A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9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7" r:id="rId3"/>
    <p:sldLayoutId id="2147483650" r:id="rId4"/>
    <p:sldLayoutId id="2147483651" r:id="rId5"/>
    <p:sldLayoutId id="2147483654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38" indent="1651000" algn="l" defTabSz="914400" rtl="0" eaLnBrk="1" latinLnBrk="0" hangingPunct="1">
        <a:lnSpc>
          <a:spcPts val="2700"/>
        </a:lnSpc>
        <a:spcBef>
          <a:spcPts val="1000"/>
        </a:spcBef>
        <a:buFontTx/>
        <a:buNone/>
        <a:tabLst/>
        <a:defRPr sz="2200" b="1" i="0" kern="1200">
          <a:solidFill>
            <a:schemeClr val="tx1"/>
          </a:solidFill>
          <a:latin typeface="Aptos" panose="020B0004020202020204" pitchFamily="34" charset="0"/>
          <a:ea typeface="Roboto Medium" panose="02000000000000000000" pitchFamily="2" charset="0"/>
          <a:cs typeface="Roboto Medium" panose="02000000000000000000" pitchFamily="2" charset="0"/>
        </a:defRPr>
      </a:lvl1pPr>
      <a:lvl2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2pPr>
      <a:lvl3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3pPr>
      <a:lvl4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4pPr>
      <a:lvl5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lane on the runway&#10;&#10;Description automatically generated">
            <a:extLst>
              <a:ext uri="{FF2B5EF4-FFF2-40B4-BE49-F238E27FC236}">
                <a16:creationId xmlns:a16="http://schemas.microsoft.com/office/drawing/2014/main" id="{3C23BFCC-DA86-A0D6-E4F8-865AC5E7B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63A246-FED2-8FD6-3483-4D03C5D0C774}"/>
              </a:ext>
            </a:extLst>
          </p:cNvPr>
          <p:cNvSpPr txBox="1"/>
          <p:nvPr/>
        </p:nvSpPr>
        <p:spPr>
          <a:xfrm>
            <a:off x="9813516" y="6681401"/>
            <a:ext cx="2340384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Cover photo: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BeautyStock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stock.adobe.com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</a:rPr>
              <a:t> </a:t>
            </a:r>
            <a:endParaRPr lang="en-US" sz="900" i="1" dirty="0">
              <a:solidFill>
                <a:srgbClr val="F6C48F"/>
              </a:solidFill>
              <a:latin typeface="Aptos" panose="020B0004020202020204" pitchFamily="34" charset="0"/>
            </a:endParaRPr>
          </a:p>
        </p:txBody>
      </p:sp>
      <p:pic>
        <p:nvPicPr>
          <p:cNvPr id="2" name="Picture 1" descr="A book cover with text&#10;&#10;Description automatically generated">
            <a:extLst>
              <a:ext uri="{FF2B5EF4-FFF2-40B4-BE49-F238E27FC236}">
                <a16:creationId xmlns:a16="http://schemas.microsoft.com/office/drawing/2014/main" id="{0CA81C36-D939-7B96-D444-E7F3D6578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" y="457200"/>
            <a:ext cx="4846382" cy="3467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B00A1F-49EF-02DF-4C3E-150BE5D510CD}"/>
              </a:ext>
            </a:extLst>
          </p:cNvPr>
          <p:cNvSpPr txBox="1"/>
          <p:nvPr/>
        </p:nvSpPr>
        <p:spPr>
          <a:xfrm>
            <a:off x="5981700" y="8382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ptos" panose="020B0004020202020204" pitchFamily="34" charset="0"/>
              </a:rPr>
              <a:t>Instructor Resources</a:t>
            </a:r>
          </a:p>
          <a:p>
            <a:pPr algn="r"/>
            <a:r>
              <a:rPr lang="en-US" sz="2400" b="1">
                <a:latin typeface="Aptos SemiBold" panose="020B0004020202020204" pitchFamily="34" charset="0"/>
              </a:rPr>
              <a:t>Chapter 5 </a:t>
            </a:r>
            <a:r>
              <a:rPr lang="en-US" sz="2400" b="1" dirty="0">
                <a:latin typeface="Aptos SemiBold" panose="020B0004020202020204" pitchFamily="34" charset="0"/>
              </a:rPr>
              <a:t>Figures</a:t>
            </a:r>
          </a:p>
        </p:txBody>
      </p:sp>
    </p:spTree>
    <p:extLst>
      <p:ext uri="{BB962C8B-B14F-4D97-AF65-F5344CB8AC3E}">
        <p14:creationId xmlns:p14="http://schemas.microsoft.com/office/powerpoint/2010/main" val="1200185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/>
          <a:lstStyle/>
          <a:p>
            <a:r>
              <a:rPr lang="en-US" dirty="0"/>
              <a:t>FIGURE 5.8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>
            <a:noAutofit/>
          </a:bodyPr>
          <a:lstStyle/>
          <a:p>
            <a:r>
              <a:rPr lang="en-US" dirty="0"/>
              <a:t>Cabin pressurization.</a:t>
            </a:r>
          </a:p>
        </p:txBody>
      </p:sp>
      <p:pic>
        <p:nvPicPr>
          <p:cNvPr id="5" name="Picture 4" descr="Diagram of an aircraft engine&#10;&#10;Description automatically generated">
            <a:extLst>
              <a:ext uri="{FF2B5EF4-FFF2-40B4-BE49-F238E27FC236}">
                <a16:creationId xmlns:a16="http://schemas.microsoft.com/office/drawing/2014/main" id="{32B62432-994C-90E3-68E2-D82DF3FBB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49" y="304800"/>
            <a:ext cx="1144270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65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/>
          <a:lstStyle/>
          <a:p>
            <a:r>
              <a:rPr lang="en-US" dirty="0"/>
              <a:t>FIGURE 5.9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Cabin altitude versus aircraft altitude.</a:t>
            </a:r>
          </a:p>
        </p:txBody>
      </p:sp>
      <p:pic>
        <p:nvPicPr>
          <p:cNvPr id="5" name="Picture 4" descr="A graph on a screen&#10;&#10;Description automatically generated">
            <a:extLst>
              <a:ext uri="{FF2B5EF4-FFF2-40B4-BE49-F238E27FC236}">
                <a16:creationId xmlns:a16="http://schemas.microsoft.com/office/drawing/2014/main" id="{7EE6EE92-0786-831B-8C9A-8EA591DF8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214957"/>
            <a:ext cx="5067300" cy="557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8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5.10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Cabin pressurization indicators.</a:t>
            </a:r>
          </a:p>
        </p:txBody>
      </p:sp>
      <p:pic>
        <p:nvPicPr>
          <p:cNvPr id="5" name="Picture 4" descr="A close-up of a gauge&#10;&#10;Description automatically generated">
            <a:extLst>
              <a:ext uri="{FF2B5EF4-FFF2-40B4-BE49-F238E27FC236}">
                <a16:creationId xmlns:a16="http://schemas.microsoft.com/office/drawing/2014/main" id="{2D38A60D-40FE-844C-2528-DB175FAA5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-8984"/>
            <a:ext cx="5295900" cy="58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09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5.11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Pressurization system components.</a:t>
            </a:r>
          </a:p>
        </p:txBody>
      </p:sp>
      <p:pic>
        <p:nvPicPr>
          <p:cNvPr id="5" name="Picture 4" descr="A diagram of a pressure valve&#10;&#10;Description automatically generated">
            <a:extLst>
              <a:ext uri="{FF2B5EF4-FFF2-40B4-BE49-F238E27FC236}">
                <a16:creationId xmlns:a16="http://schemas.microsoft.com/office/drawing/2014/main" id="{19B900A1-CD3E-AC49-424B-A06B84547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83" y="152401"/>
            <a:ext cx="11117034" cy="58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56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5.12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>
            <a:normAutofit/>
          </a:bodyPr>
          <a:lstStyle/>
          <a:p>
            <a:r>
              <a:rPr lang="en-US" dirty="0"/>
              <a:t>Pressurization valves as they appear on the exterior of the aircraft.</a:t>
            </a:r>
          </a:p>
        </p:txBody>
      </p:sp>
      <p:pic>
        <p:nvPicPr>
          <p:cNvPr id="5" name="Picture 4" descr="A screenshot of a device&#10;&#10;Description automatically generated">
            <a:extLst>
              <a:ext uri="{FF2B5EF4-FFF2-40B4-BE49-F238E27FC236}">
                <a16:creationId xmlns:a16="http://schemas.microsoft.com/office/drawing/2014/main" id="{EF8BB5BF-A55C-C22F-ED58-CD9F81D937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09" b="-1143"/>
          <a:stretch/>
        </p:blipFill>
        <p:spPr>
          <a:xfrm>
            <a:off x="8026972" y="1600200"/>
            <a:ext cx="3898328" cy="273197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 descr="A screenshot of a device&#10;&#10;Description automatically generated">
            <a:extLst>
              <a:ext uri="{FF2B5EF4-FFF2-40B4-BE49-F238E27FC236}">
                <a16:creationId xmlns:a16="http://schemas.microsoft.com/office/drawing/2014/main" id="{48532C16-DEF9-C948-5E1B-96D4D4EE46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1600200"/>
            <a:ext cx="3744414" cy="246205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 descr="A screenshot of a device&#10;&#10;Description automatically generated">
            <a:extLst>
              <a:ext uri="{FF2B5EF4-FFF2-40B4-BE49-F238E27FC236}">
                <a16:creationId xmlns:a16="http://schemas.microsoft.com/office/drawing/2014/main" id="{4E44113D-725A-B98E-08A7-10D79901DE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6094" y="1600200"/>
            <a:ext cx="3665898" cy="207783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937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5.13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Crew oxygen regulator and overboard oxygen discharge indicators.</a:t>
            </a:r>
          </a:p>
          <a:p>
            <a:endParaRPr lang="en-US" dirty="0"/>
          </a:p>
        </p:txBody>
      </p:sp>
      <p:pic>
        <p:nvPicPr>
          <p:cNvPr id="26" name="Picture 25" descr="A close-up of an airplane&#10;&#10;Description automatically generated">
            <a:extLst>
              <a:ext uri="{FF2B5EF4-FFF2-40B4-BE49-F238E27FC236}">
                <a16:creationId xmlns:a16="http://schemas.microsoft.com/office/drawing/2014/main" id="{692506C5-5509-D931-3C0C-6D989B5A2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84639"/>
            <a:ext cx="7772400" cy="55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82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5.14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Heat exchangers.</a:t>
            </a:r>
          </a:p>
        </p:txBody>
      </p:sp>
      <p:pic>
        <p:nvPicPr>
          <p:cNvPr id="5" name="Picture 4" descr="A diagram of different types of gases&#10;&#10;Description automatically generated">
            <a:extLst>
              <a:ext uri="{FF2B5EF4-FFF2-40B4-BE49-F238E27FC236}">
                <a16:creationId xmlns:a16="http://schemas.microsoft.com/office/drawing/2014/main" id="{557F36EC-E32C-23F2-DD4E-265D2F6E13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114299"/>
            <a:ext cx="10858500" cy="55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27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5.15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Operating principles of air cycle and vapor cycle machines.</a:t>
            </a:r>
          </a:p>
        </p:txBody>
      </p:sp>
      <p:pic>
        <p:nvPicPr>
          <p:cNvPr id="5" name="Picture 4" descr="Diagram of a diagram of a heat exchanger&#10;&#10;Description automatically generated">
            <a:extLst>
              <a:ext uri="{FF2B5EF4-FFF2-40B4-BE49-F238E27FC236}">
                <a16:creationId xmlns:a16="http://schemas.microsoft.com/office/drawing/2014/main" id="{12D4E83A-8F1C-72B9-8AEF-4AAF643BBC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266" y="266700"/>
            <a:ext cx="8771334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31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5.16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Air cycle machine (ACM).</a:t>
            </a:r>
          </a:p>
        </p:txBody>
      </p:sp>
      <p:pic>
        <p:nvPicPr>
          <p:cNvPr id="5" name="Picture 4" descr="Diagram of a compressor and a turbine&#10;&#10;Description automatically generated with medium confidence">
            <a:extLst>
              <a:ext uri="{FF2B5EF4-FFF2-40B4-BE49-F238E27FC236}">
                <a16:creationId xmlns:a16="http://schemas.microsoft.com/office/drawing/2014/main" id="{A42D70D1-BBBD-24BC-FC30-6DE1A12BE0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76200"/>
            <a:ext cx="10096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67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5.17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Vapor cycle machine (VCM, or “Freon unit”).</a:t>
            </a:r>
          </a:p>
        </p:txBody>
      </p:sp>
      <p:pic>
        <p:nvPicPr>
          <p:cNvPr id="5" name="Picture 4" descr="Diagram of a heat exchanger&#10;&#10;Description automatically generated">
            <a:extLst>
              <a:ext uri="{FF2B5EF4-FFF2-40B4-BE49-F238E27FC236}">
                <a16:creationId xmlns:a16="http://schemas.microsoft.com/office/drawing/2014/main" id="{17917A96-36DD-17A9-967E-B9E154FCC2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76200"/>
            <a:ext cx="81317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7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4BF71B-3B23-E9EC-0873-597F48B55697}"/>
              </a:ext>
            </a:extLst>
          </p:cNvPr>
          <p:cNvSpPr/>
          <p:nvPr/>
        </p:nvSpPr>
        <p:spPr>
          <a:xfrm>
            <a:off x="0" y="1286634"/>
            <a:ext cx="9948767" cy="431406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B9D8FA-77A8-3C8B-76FA-7149D9A48D02}"/>
              </a:ext>
            </a:extLst>
          </p:cNvPr>
          <p:cNvGrpSpPr/>
          <p:nvPr/>
        </p:nvGrpSpPr>
        <p:grpSpPr>
          <a:xfrm>
            <a:off x="457200" y="838200"/>
            <a:ext cx="7965464" cy="4953000"/>
            <a:chOff x="457200" y="838200"/>
            <a:chExt cx="7965464" cy="4953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403CA00-33F9-1709-3F0E-FF533568F0FF}"/>
                </a:ext>
              </a:extLst>
            </p:cNvPr>
            <p:cNvCxnSpPr>
              <a:cxnSpLocks/>
            </p:cNvCxnSpPr>
            <p:nvPr/>
          </p:nvCxnSpPr>
          <p:spPr>
            <a:xfrm>
              <a:off x="727966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D987483-D4CC-663F-AE0F-9AA5F975157F}"/>
                </a:ext>
              </a:extLst>
            </p:cNvPr>
            <p:cNvCxnSpPr>
              <a:cxnSpLocks/>
            </p:cNvCxnSpPr>
            <p:nvPr/>
          </p:nvCxnSpPr>
          <p:spPr>
            <a:xfrm>
              <a:off x="687833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3D8858E-224A-29A3-F82C-7BB16886365F}"/>
                </a:ext>
              </a:extLst>
            </p:cNvPr>
            <p:cNvCxnSpPr>
              <a:cxnSpLocks/>
            </p:cNvCxnSpPr>
            <p:nvPr/>
          </p:nvCxnSpPr>
          <p:spPr>
            <a:xfrm>
              <a:off x="567437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B79BBB6-3325-5232-5E5B-6E2F967674DA}"/>
                </a:ext>
              </a:extLst>
            </p:cNvPr>
            <p:cNvCxnSpPr>
              <a:cxnSpLocks/>
            </p:cNvCxnSpPr>
            <p:nvPr/>
          </p:nvCxnSpPr>
          <p:spPr>
            <a:xfrm>
              <a:off x="527305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746AF06-0519-7026-2CD8-E1B458E45888}"/>
                </a:ext>
              </a:extLst>
            </p:cNvPr>
            <p:cNvCxnSpPr>
              <a:cxnSpLocks/>
            </p:cNvCxnSpPr>
            <p:nvPr/>
          </p:nvCxnSpPr>
          <p:spPr>
            <a:xfrm>
              <a:off x="487173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2F0D6E-ABD4-75EF-88A1-35C4E369E5FB}"/>
                </a:ext>
              </a:extLst>
            </p:cNvPr>
            <p:cNvCxnSpPr>
              <a:cxnSpLocks/>
            </p:cNvCxnSpPr>
            <p:nvPr/>
          </p:nvCxnSpPr>
          <p:spPr>
            <a:xfrm>
              <a:off x="447041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5DD3293-1C0D-ED5E-0241-08D4C4C61D2B}"/>
                </a:ext>
              </a:extLst>
            </p:cNvPr>
            <p:cNvCxnSpPr>
              <a:cxnSpLocks/>
            </p:cNvCxnSpPr>
            <p:nvPr/>
          </p:nvCxnSpPr>
          <p:spPr>
            <a:xfrm>
              <a:off x="4069089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24C658D-6A7B-86A4-DE56-829591839A32}"/>
                </a:ext>
              </a:extLst>
            </p:cNvPr>
            <p:cNvCxnSpPr>
              <a:cxnSpLocks/>
            </p:cNvCxnSpPr>
            <p:nvPr/>
          </p:nvCxnSpPr>
          <p:spPr>
            <a:xfrm>
              <a:off x="3667768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C57364-0F02-85EE-9E76-6877BFA25EEB}"/>
                </a:ext>
              </a:extLst>
            </p:cNvPr>
            <p:cNvCxnSpPr>
              <a:cxnSpLocks/>
            </p:cNvCxnSpPr>
            <p:nvPr/>
          </p:nvCxnSpPr>
          <p:spPr>
            <a:xfrm>
              <a:off x="3266447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F5138-585F-BC68-CC7F-FCF036056C9C}"/>
                </a:ext>
              </a:extLst>
            </p:cNvPr>
            <p:cNvCxnSpPr>
              <a:cxnSpLocks/>
            </p:cNvCxnSpPr>
            <p:nvPr/>
          </p:nvCxnSpPr>
          <p:spPr>
            <a:xfrm>
              <a:off x="286512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76C1B44-8EDF-4376-D774-B0346D0F5433}"/>
                </a:ext>
              </a:extLst>
            </p:cNvPr>
            <p:cNvCxnSpPr>
              <a:cxnSpLocks/>
            </p:cNvCxnSpPr>
            <p:nvPr/>
          </p:nvCxnSpPr>
          <p:spPr>
            <a:xfrm>
              <a:off x="246380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7C85023-A1A3-EA8A-B5FF-F27C76A219FD}"/>
                </a:ext>
              </a:extLst>
            </p:cNvPr>
            <p:cNvCxnSpPr>
              <a:cxnSpLocks/>
            </p:cNvCxnSpPr>
            <p:nvPr/>
          </p:nvCxnSpPr>
          <p:spPr>
            <a:xfrm>
              <a:off x="206248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B56EE8B-17D5-F056-0A75-7ACFD2900B17}"/>
                </a:ext>
              </a:extLst>
            </p:cNvPr>
            <p:cNvCxnSpPr>
              <a:cxnSpLocks/>
            </p:cNvCxnSpPr>
            <p:nvPr/>
          </p:nvCxnSpPr>
          <p:spPr>
            <a:xfrm>
              <a:off x="166116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AAD62FA-2F45-A141-F8A6-B07177A2B49F}"/>
                </a:ext>
              </a:extLst>
            </p:cNvPr>
            <p:cNvCxnSpPr>
              <a:cxnSpLocks/>
            </p:cNvCxnSpPr>
            <p:nvPr/>
          </p:nvCxnSpPr>
          <p:spPr>
            <a:xfrm>
              <a:off x="125984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3460E2-41AF-CF65-9CF5-C9481B55039C}"/>
                </a:ext>
              </a:extLst>
            </p:cNvPr>
            <p:cNvCxnSpPr>
              <a:cxnSpLocks/>
            </p:cNvCxnSpPr>
            <p:nvPr/>
          </p:nvCxnSpPr>
          <p:spPr>
            <a:xfrm>
              <a:off x="85852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645EB4F-6329-610D-C335-D0ADB1CB4776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E5027D-FE1B-345E-E600-39F04BC28B0D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1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EE70219-7C5C-C27E-A4BE-1372E13BECCF}"/>
                </a:ext>
              </a:extLst>
            </p:cNvPr>
            <p:cNvCxnSpPr>
              <a:cxnSpLocks/>
            </p:cNvCxnSpPr>
            <p:nvPr/>
          </p:nvCxnSpPr>
          <p:spPr>
            <a:xfrm>
              <a:off x="607569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A01AD73-582E-6FA4-5DF5-79D303377F7A}"/>
              </a:ext>
            </a:extLst>
          </p:cNvPr>
          <p:cNvSpPr txBox="1"/>
          <p:nvPr/>
        </p:nvSpPr>
        <p:spPr>
          <a:xfrm>
            <a:off x="1447800" y="3057054"/>
            <a:ext cx="5557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/>
              <a:t>Chapter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EFB9EB-C429-CF3A-E0CD-5E2121D09103}"/>
              </a:ext>
            </a:extLst>
          </p:cNvPr>
          <p:cNvSpPr txBox="1"/>
          <p:nvPr/>
        </p:nvSpPr>
        <p:spPr>
          <a:xfrm>
            <a:off x="1455540" y="4084096"/>
            <a:ext cx="6967123" cy="78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spc="-150" dirty="0"/>
              <a:t>Major Aircraft Systems</a:t>
            </a:r>
          </a:p>
        </p:txBody>
      </p:sp>
    </p:spTree>
    <p:extLst>
      <p:ext uri="{BB962C8B-B14F-4D97-AF65-F5344CB8AC3E}">
        <p14:creationId xmlns:p14="http://schemas.microsoft.com/office/powerpoint/2010/main" val="1959239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/>
          <a:lstStyle/>
          <a:p>
            <a:r>
              <a:rPr lang="en-US" dirty="0"/>
              <a:t>FIGURE 5.18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Aircraft environmental system (PACK).</a:t>
            </a:r>
          </a:p>
        </p:txBody>
      </p:sp>
      <p:pic>
        <p:nvPicPr>
          <p:cNvPr id="5" name="Picture 4" descr="A diagram of a heat exchanger&#10;&#10;Description automatically generated">
            <a:extLst>
              <a:ext uri="{FF2B5EF4-FFF2-40B4-BE49-F238E27FC236}">
                <a16:creationId xmlns:a16="http://schemas.microsoft.com/office/drawing/2014/main" id="{7326C666-6DF3-44D0-0DE8-E1EA9AADA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006" y="38100"/>
            <a:ext cx="7167987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39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/>
          <a:lstStyle/>
          <a:p>
            <a:r>
              <a:rPr lang="en-US" dirty="0"/>
              <a:t>FIGURE 5.19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Fuel system components.</a:t>
            </a:r>
          </a:p>
        </p:txBody>
      </p:sp>
      <p:pic>
        <p:nvPicPr>
          <p:cNvPr id="5" name="Picture 4" descr="Diagram of a fuel tank&#10;&#10;Description automatically generated">
            <a:extLst>
              <a:ext uri="{FF2B5EF4-FFF2-40B4-BE49-F238E27FC236}">
                <a16:creationId xmlns:a16="http://schemas.microsoft.com/office/drawing/2014/main" id="{1B5CC1E7-8783-1210-BFCF-9B32CEE6A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275" y="76200"/>
            <a:ext cx="85820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50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/>
          <a:lstStyle/>
          <a:p>
            <a:r>
              <a:rPr lang="en-US" dirty="0"/>
              <a:t>FIGURE 5.20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Magnetic fuel quantity measuring sticks.</a:t>
            </a:r>
          </a:p>
        </p:txBody>
      </p:sp>
      <p:pic>
        <p:nvPicPr>
          <p:cNvPr id="5" name="Picture 4" descr="A diagram of a fuel tank&#10;&#10;Description automatically generated">
            <a:extLst>
              <a:ext uri="{FF2B5EF4-FFF2-40B4-BE49-F238E27FC236}">
                <a16:creationId xmlns:a16="http://schemas.microsoft.com/office/drawing/2014/main" id="{0E56EFA7-C3C5-D381-FF63-CE2DB24EE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11764744" cy="532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03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/>
          <a:lstStyle/>
          <a:p>
            <a:r>
              <a:rPr lang="en-US" dirty="0"/>
              <a:t>FIGURE 5.21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>
            <a:normAutofit/>
          </a:bodyPr>
          <a:lstStyle/>
          <a:p>
            <a:r>
              <a:rPr lang="en-US" dirty="0"/>
              <a:t>Effect of lateral fuel balance on wing bending moments.</a:t>
            </a:r>
          </a:p>
        </p:txBody>
      </p:sp>
      <p:pic>
        <p:nvPicPr>
          <p:cNvPr id="5" name="Picture 4" descr="A close-up of a knife&#10;&#10;Description automatically generated">
            <a:extLst>
              <a:ext uri="{FF2B5EF4-FFF2-40B4-BE49-F238E27FC236}">
                <a16:creationId xmlns:a16="http://schemas.microsoft.com/office/drawing/2014/main" id="{59C3617E-1182-106F-464B-79DE3BF87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083" y="807764"/>
            <a:ext cx="12227984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0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5.1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Flight control surfaces.</a:t>
            </a:r>
          </a:p>
          <a:p>
            <a:endParaRPr lang="en-US" dirty="0"/>
          </a:p>
        </p:txBody>
      </p:sp>
      <p:pic>
        <p:nvPicPr>
          <p:cNvPr id="5" name="Picture 4" descr="A drawing of a plane&#10;&#10;Description automatically generated">
            <a:extLst>
              <a:ext uri="{FF2B5EF4-FFF2-40B4-BE49-F238E27FC236}">
                <a16:creationId xmlns:a16="http://schemas.microsoft.com/office/drawing/2014/main" id="{0451F91A-A1E8-18AD-CE17-7670E3155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735" y="0"/>
            <a:ext cx="8249165" cy="57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3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5.2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Trailing edge flaps and leading edge devices (LEDs).</a:t>
            </a:r>
          </a:p>
        </p:txBody>
      </p:sp>
      <p:pic>
        <p:nvPicPr>
          <p:cNvPr id="5" name="Picture 4" descr="A different types of edge blades&#10;&#10;Description automatically generated with medium confidence">
            <a:extLst>
              <a:ext uri="{FF2B5EF4-FFF2-40B4-BE49-F238E27FC236}">
                <a16:creationId xmlns:a16="http://schemas.microsoft.com/office/drawing/2014/main" id="{D3770017-50A5-6556-C790-576E0B1C70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4817" y="159706"/>
            <a:ext cx="9642366" cy="57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4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/>
          <a:lstStyle/>
          <a:p>
            <a:r>
              <a:rPr lang="en-US" dirty="0"/>
              <a:t>FIGURE 5.3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Roll spoilers.</a:t>
            </a:r>
          </a:p>
        </p:txBody>
      </p:sp>
      <p:pic>
        <p:nvPicPr>
          <p:cNvPr id="20" name="Picture 19" descr="A drawing of an airplane&#10;&#10;Description automatically generated">
            <a:extLst>
              <a:ext uri="{FF2B5EF4-FFF2-40B4-BE49-F238E27FC236}">
                <a16:creationId xmlns:a16="http://schemas.microsoft.com/office/drawing/2014/main" id="{750450F9-A362-108E-7097-A3ABB8183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34579"/>
            <a:ext cx="9169923" cy="501372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252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/>
          <a:lstStyle/>
          <a:p>
            <a:r>
              <a:rPr lang="en-US" dirty="0"/>
              <a:t>FIGURE 5.4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Ground and flight spoilers.</a:t>
            </a:r>
          </a:p>
        </p:txBody>
      </p:sp>
      <p:pic>
        <p:nvPicPr>
          <p:cNvPr id="5" name="Picture 4" descr="A white plane with black text&#10;&#10;Description automatically generated">
            <a:extLst>
              <a:ext uri="{FF2B5EF4-FFF2-40B4-BE49-F238E27FC236}">
                <a16:creationId xmlns:a16="http://schemas.microsoft.com/office/drawing/2014/main" id="{002A3AA0-DD83-1A3B-80AD-E20C36F5E6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38819"/>
            <a:ext cx="8534400" cy="57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6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/>
          <a:lstStyle/>
          <a:p>
            <a:r>
              <a:rPr lang="en-US" dirty="0"/>
              <a:t>FIGURE 5.5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Flight control surface position indicator.</a:t>
            </a:r>
          </a:p>
        </p:txBody>
      </p:sp>
      <p:pic>
        <p:nvPicPr>
          <p:cNvPr id="5" name="Picture 4" descr="A close-up of a control panel&#10;&#10;Description automatically generated">
            <a:extLst>
              <a:ext uri="{FF2B5EF4-FFF2-40B4-BE49-F238E27FC236}">
                <a16:creationId xmlns:a16="http://schemas.microsoft.com/office/drawing/2014/main" id="{DD79DD1F-2F64-5888-2D60-65AC0AF90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0" y="164711"/>
            <a:ext cx="7048500" cy="55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9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/>
          <a:lstStyle/>
          <a:p>
            <a:r>
              <a:rPr lang="en-US" dirty="0"/>
              <a:t>FIGURE 5.6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>
            <a:normAutofit/>
          </a:bodyPr>
          <a:lstStyle/>
          <a:p>
            <a:r>
              <a:rPr lang="en-US" dirty="0"/>
              <a:t>Fly-by-wire controls versus mechanical flight controls.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52D0BB-D112-A98C-7E67-0AC6FF4F10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152400"/>
            <a:ext cx="6221603" cy="2696081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5B1529-8398-9E2F-DED7-BD046FACB3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2209800"/>
            <a:ext cx="622160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2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/>
          <a:lstStyle/>
          <a:p>
            <a:r>
              <a:rPr lang="en-US" dirty="0"/>
              <a:t>FIGURE 5.7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>
            <a:normAutofit/>
          </a:bodyPr>
          <a:lstStyle/>
          <a:p>
            <a:r>
              <a:rPr lang="en-US" dirty="0"/>
              <a:t>Sidestick controller used in some fly-by-wire aircraft.</a:t>
            </a:r>
          </a:p>
        </p:txBody>
      </p:sp>
      <p:pic>
        <p:nvPicPr>
          <p:cNvPr id="5" name="Picture 4" descr="A close-up of a control panel&#10;&#10;Description automatically generated">
            <a:extLst>
              <a:ext uri="{FF2B5EF4-FFF2-40B4-BE49-F238E27FC236}">
                <a16:creationId xmlns:a16="http://schemas.microsoft.com/office/drawing/2014/main" id="{718F66F2-FB40-69A5-704D-F3650C3A1A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6075" y="302853"/>
            <a:ext cx="6419850" cy="5261694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355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200</Words>
  <Application>Microsoft Macintosh PowerPoint</Application>
  <PresentationFormat>Widescreen</PresentationFormat>
  <Paragraphs>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Aptos SemiBold</vt:lpstr>
      <vt:lpstr>Arial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Kotomaimoce</dc:creator>
  <cp:lastModifiedBy>Sarah Hager</cp:lastModifiedBy>
  <cp:revision>41</cp:revision>
  <dcterms:created xsi:type="dcterms:W3CDTF">2024-02-28T00:44:40Z</dcterms:created>
  <dcterms:modified xsi:type="dcterms:W3CDTF">2024-07-15T21:32:48Z</dcterms:modified>
</cp:coreProperties>
</file>